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334" r:id="rId2"/>
    <p:sldId id="321" r:id="rId3"/>
    <p:sldId id="322" r:id="rId4"/>
    <p:sldId id="323" r:id="rId5"/>
    <p:sldId id="324" r:id="rId6"/>
    <p:sldId id="325" r:id="rId7"/>
    <p:sldId id="326" r:id="rId8"/>
    <p:sldId id="327" r:id="rId9"/>
    <p:sldId id="328" r:id="rId10"/>
    <p:sldId id="329" r:id="rId11"/>
    <p:sldId id="330" r:id="rId12"/>
    <p:sldId id="331" r:id="rId13"/>
    <p:sldId id="332" r:id="rId14"/>
    <p:sldId id="333" r:id="rId15"/>
  </p:sldIdLst>
  <p:sldSz cx="12188825" cy="6858000"/>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AC"/>
    <a:srgbClr val="D8FCA2"/>
    <a:srgbClr val="8E4B89"/>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82" d="100"/>
          <a:sy n="82" d="100"/>
        </p:scale>
        <p:origin x="720" y="72"/>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11/25/2024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png>
</file>

<file path=ppt/media/image13.jpeg>
</file>

<file path=ppt/media/image2.jpg>
</file>

<file path=ppt/media/image3.png>
</file>

<file path=ppt/media/image4.jpg>
</file>

<file path=ppt/media/image5.jpeg>
</file>

<file path=ppt/media/image6.jpeg>
</file>

<file path=ppt/media/image7.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11/25/2024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11/25/2024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11/25/2024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11/25/2024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11/25/2024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11/25/2024</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11/25/2024</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11/25/2024</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11/25/2024</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11/25/2024</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11/25/2024</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11/25/2024</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5 uses of data analysis techniques in ...">
            <a:extLst>
              <a:ext uri="{FF2B5EF4-FFF2-40B4-BE49-F238E27FC236}">
                <a16:creationId xmlns:a16="http://schemas.microsoft.com/office/drawing/2014/main" id="{95FE8ED0-D8CC-D59A-5369-78ECABA9CAFE}"/>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a:stretch>
            <a:fillRect/>
          </a:stretch>
        </p:blipFill>
        <p:spPr bwMode="auto">
          <a:xfrm>
            <a:off x="6675" y="72009"/>
            <a:ext cx="12188825" cy="666935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2543382-65AE-207F-163A-396A80B02389}"/>
              </a:ext>
            </a:extLst>
          </p:cNvPr>
          <p:cNvSpPr txBox="1"/>
          <p:nvPr/>
        </p:nvSpPr>
        <p:spPr>
          <a:xfrm>
            <a:off x="1125860" y="1124744"/>
            <a:ext cx="8640960" cy="2123658"/>
          </a:xfrm>
          <a:prstGeom prst="rect">
            <a:avLst/>
          </a:prstGeom>
          <a:noFill/>
        </p:spPr>
        <p:txBody>
          <a:bodyPr wrap="square" rtlCol="0">
            <a:spAutoFit/>
          </a:bodyPr>
          <a:lstStyle/>
          <a:p>
            <a:pPr algn="ctr"/>
            <a:r>
              <a:rPr lang="en-IN" sz="6600" b="1" dirty="0">
                <a:latin typeface="Times New Roman" panose="02020603050405020304" pitchFamily="18" charset="0"/>
                <a:cs typeface="Times New Roman" panose="02020603050405020304" pitchFamily="18" charset="0"/>
              </a:rPr>
              <a:t>MANUFACTURING ANALYSIS</a:t>
            </a:r>
          </a:p>
        </p:txBody>
      </p:sp>
      <p:sp>
        <p:nvSpPr>
          <p:cNvPr id="3" name="TextBox 2">
            <a:extLst>
              <a:ext uri="{FF2B5EF4-FFF2-40B4-BE49-F238E27FC236}">
                <a16:creationId xmlns:a16="http://schemas.microsoft.com/office/drawing/2014/main" id="{BE339423-06FA-5145-A3EB-F5E88FE559FB}"/>
              </a:ext>
            </a:extLst>
          </p:cNvPr>
          <p:cNvSpPr txBox="1"/>
          <p:nvPr/>
        </p:nvSpPr>
        <p:spPr>
          <a:xfrm>
            <a:off x="7750596" y="4005064"/>
            <a:ext cx="3312368" cy="2241960"/>
          </a:xfrm>
          <a:prstGeom prst="rect">
            <a:avLst/>
          </a:prstGeom>
          <a:noFill/>
        </p:spPr>
        <p:txBody>
          <a:bodyPr wrap="square" rtlCol="0">
            <a:spAutoFit/>
          </a:bodyPr>
          <a:lstStyle/>
          <a:p>
            <a:pPr>
              <a:lnSpc>
                <a:spcPct val="150000"/>
              </a:lnSpc>
            </a:pPr>
            <a:r>
              <a:rPr lang="en-IN" sz="2400" dirty="0">
                <a:latin typeface="Times New Roman" panose="02020603050405020304" pitchFamily="18" charset="0"/>
                <a:cs typeface="Times New Roman" panose="02020603050405020304" pitchFamily="18" charset="0"/>
              </a:rPr>
              <a:t>GOWTHAMI YEPURI</a:t>
            </a:r>
          </a:p>
          <a:p>
            <a:pPr>
              <a:lnSpc>
                <a:spcPct val="150000"/>
              </a:lnSpc>
            </a:pPr>
            <a:r>
              <a:rPr lang="en-IN" sz="2400" dirty="0">
                <a:latin typeface="Times New Roman" panose="02020603050405020304" pitchFamily="18" charset="0"/>
                <a:cs typeface="Times New Roman" panose="02020603050405020304" pitchFamily="18" charset="0"/>
              </a:rPr>
              <a:t>CHANDRIKA.P</a:t>
            </a:r>
          </a:p>
          <a:p>
            <a:pPr>
              <a:lnSpc>
                <a:spcPct val="150000"/>
              </a:lnSpc>
            </a:pPr>
            <a:r>
              <a:rPr lang="en-IN" sz="2400" dirty="0">
                <a:latin typeface="Times New Roman" panose="02020603050405020304" pitchFamily="18" charset="0"/>
                <a:cs typeface="Times New Roman" panose="02020603050405020304" pitchFamily="18" charset="0"/>
              </a:rPr>
              <a:t>HARI BABU.N</a:t>
            </a:r>
          </a:p>
          <a:p>
            <a:pPr>
              <a:lnSpc>
                <a:spcPct val="150000"/>
              </a:lnSpc>
            </a:pPr>
            <a:r>
              <a:rPr lang="en-IN" sz="2400" dirty="0">
                <a:latin typeface="Times New Roman" panose="02020603050405020304" pitchFamily="18" charset="0"/>
                <a:cs typeface="Times New Roman" panose="02020603050405020304" pitchFamily="18" charset="0"/>
              </a:rPr>
              <a:t>GOURI</a:t>
            </a:r>
          </a:p>
        </p:txBody>
      </p:sp>
    </p:spTree>
    <p:extLst>
      <p:ext uri="{BB962C8B-B14F-4D97-AF65-F5344CB8AC3E}">
        <p14:creationId xmlns:p14="http://schemas.microsoft.com/office/powerpoint/2010/main" val="1018066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43C20-21AA-268F-42F0-717B0A69B5F1}"/>
              </a:ext>
            </a:extLst>
          </p:cNvPr>
          <p:cNvSpPr>
            <a:spLocks noGrp="1"/>
          </p:cNvSpPr>
          <p:nvPr>
            <p:ph type="title"/>
          </p:nvPr>
        </p:nvSpPr>
        <p:spPr>
          <a:xfrm>
            <a:off x="693812" y="381000"/>
            <a:ext cx="10657183" cy="959768"/>
          </a:xfrm>
          <a:ln>
            <a:noFill/>
          </a:ln>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PRODUCTION COMPARISION TREND</a:t>
            </a:r>
          </a:p>
        </p:txBody>
      </p:sp>
      <p:sp>
        <p:nvSpPr>
          <p:cNvPr id="3" name="Content Placeholder 2">
            <a:extLst>
              <a:ext uri="{FF2B5EF4-FFF2-40B4-BE49-F238E27FC236}">
                <a16:creationId xmlns:a16="http://schemas.microsoft.com/office/drawing/2014/main" id="{CA77B500-5791-1F1C-E050-701E47FED329}"/>
              </a:ext>
            </a:extLst>
          </p:cNvPr>
          <p:cNvSpPr>
            <a:spLocks noGrp="1"/>
          </p:cNvSpPr>
          <p:nvPr>
            <p:ph idx="1"/>
          </p:nvPr>
        </p:nvSpPr>
        <p:spPr>
          <a:xfrm>
            <a:off x="261764" y="1904999"/>
            <a:ext cx="11521279" cy="4764361"/>
          </a:xfrm>
          <a:ln>
            <a:solidFill>
              <a:schemeClr val="accent1">
                <a:lumMod val="60000"/>
                <a:lumOff val="40000"/>
              </a:schemeClr>
            </a:solidFill>
          </a:ln>
        </p:spPr>
        <p:txBody>
          <a:bodyPr>
            <a:normAutofit/>
          </a:bodyPr>
          <a:lstStyle/>
          <a:p>
            <a:endParaRPr lang="en-IN" dirty="0">
              <a:effectLst/>
            </a:endParaRPr>
          </a:p>
          <a:p>
            <a:pPr marL="800100" lvl="1" indent="-342900" algn="just">
              <a:lnSpc>
                <a:spcPct val="150000"/>
              </a:lnSpc>
              <a:spcAft>
                <a:spcPts val="800"/>
              </a:spcAft>
              <a:buSzPts val="1000"/>
              <a:buFont typeface="Wingdings" panose="05000000000000000000" pitchFamily="2" charset="2"/>
              <a:buChar char="v"/>
              <a:tabLst>
                <a:tab pos="914400" algn="l"/>
              </a:tabLst>
            </a:pPr>
            <a:r>
              <a:rPr lang="en-IN" b="1" kern="100" dirty="0">
                <a:effectLst/>
                <a:latin typeface="Times New Roman" panose="02020603050405020304" pitchFamily="18" charset="0"/>
                <a:ea typeface="Calibri" panose="020F0502020204030204" pitchFamily="34" charset="0"/>
                <a:cs typeface="Times New Roman" panose="02020603050405020304" pitchFamily="18" charset="0"/>
              </a:rPr>
              <a:t>Description</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Use the line chart to illustrate how the manufacture measure has varied across the month. This visual helps identify trends, peaks, and troughs in production volume.</a:t>
            </a:r>
          </a:p>
          <a:p>
            <a:pPr marL="800100" lvl="1" indent="-342900" algn="just">
              <a:lnSpc>
                <a:spcPct val="150000"/>
              </a:lnSpc>
              <a:spcAft>
                <a:spcPts val="800"/>
              </a:spcAft>
              <a:buSzPts val="1000"/>
              <a:buFont typeface="Wingdings" panose="05000000000000000000" pitchFamily="2" charset="2"/>
              <a:buChar char="v"/>
              <a:tabLst>
                <a:tab pos="914400" algn="l"/>
              </a:tabLst>
            </a:pPr>
            <a:r>
              <a:rPr lang="en-IN" b="1" kern="100" dirty="0">
                <a:effectLst/>
                <a:latin typeface="Times New Roman" panose="02020603050405020304" pitchFamily="18" charset="0"/>
                <a:ea typeface="Calibri" panose="020F0502020204030204" pitchFamily="34" charset="0"/>
                <a:cs typeface="Times New Roman" panose="02020603050405020304" pitchFamily="18" charset="0"/>
              </a:rPr>
              <a:t>Insights</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Look for patterns (e.g., weekly highs, post-maintenance increases) and discuss possible reasons behind them. For instance, if there's a peak after maintenance or a dip before the weekend, these could be operational insights related to workforce or machine scheduling.</a:t>
            </a:r>
          </a:p>
          <a:p>
            <a:pPr marL="800100" lvl="1" indent="-342900" algn="just">
              <a:lnSpc>
                <a:spcPct val="150000"/>
              </a:lnSpc>
              <a:spcAft>
                <a:spcPts val="800"/>
              </a:spcAft>
              <a:buSzPts val="1000"/>
              <a:buFont typeface="Wingdings" panose="05000000000000000000" pitchFamily="2" charset="2"/>
              <a:buChar char="v"/>
              <a:tabLst>
                <a:tab pos="914400" algn="l"/>
              </a:tabLst>
            </a:pPr>
            <a:r>
              <a:rPr lang="en-IN" b="1" kern="100" dirty="0">
                <a:effectLst/>
                <a:latin typeface="Times New Roman" panose="02020603050405020304" pitchFamily="18" charset="0"/>
                <a:ea typeface="Calibri" panose="020F0502020204030204" pitchFamily="34" charset="0"/>
                <a:cs typeface="Times New Roman" panose="02020603050405020304" pitchFamily="18" charset="0"/>
              </a:rPr>
              <a:t>Operational Factors</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Explain how factors like machine downtime, employee shifts, or seasonal demand can influence these trends, allowing for more accurate future planning.</a:t>
            </a:r>
          </a:p>
          <a:p>
            <a:pPr marL="0" indent="0">
              <a:buNone/>
            </a:pPr>
            <a:endParaRPr lang="en-IN" dirty="0"/>
          </a:p>
        </p:txBody>
      </p:sp>
    </p:spTree>
    <p:extLst>
      <p:ext uri="{BB962C8B-B14F-4D97-AF65-F5344CB8AC3E}">
        <p14:creationId xmlns:p14="http://schemas.microsoft.com/office/powerpoint/2010/main" val="2359988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ECD48-EFD7-D0E3-AB5A-6B8F27563B5C}"/>
              </a:ext>
            </a:extLst>
          </p:cNvPr>
          <p:cNvSpPr>
            <a:spLocks noGrp="1"/>
          </p:cNvSpPr>
          <p:nvPr>
            <p:ph type="title"/>
          </p:nvPr>
        </p:nvSpPr>
        <p:spPr>
          <a:xfrm>
            <a:off x="837828" y="381000"/>
            <a:ext cx="10369151" cy="887760"/>
          </a:xfrm>
          <a:ln>
            <a:noFill/>
          </a:ln>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MANUFACTURE QTY VS REJECTED QTY</a:t>
            </a:r>
          </a:p>
        </p:txBody>
      </p:sp>
      <p:sp>
        <p:nvSpPr>
          <p:cNvPr id="3" name="Content Placeholder 2">
            <a:extLst>
              <a:ext uri="{FF2B5EF4-FFF2-40B4-BE49-F238E27FC236}">
                <a16:creationId xmlns:a16="http://schemas.microsoft.com/office/drawing/2014/main" id="{D98BC9F7-FD35-DC8A-5A6D-F21AE039E399}"/>
              </a:ext>
            </a:extLst>
          </p:cNvPr>
          <p:cNvSpPr>
            <a:spLocks noGrp="1"/>
          </p:cNvSpPr>
          <p:nvPr>
            <p:ph idx="1"/>
          </p:nvPr>
        </p:nvSpPr>
        <p:spPr>
          <a:xfrm>
            <a:off x="837828" y="1904999"/>
            <a:ext cx="10513167" cy="4114801"/>
          </a:xfrm>
          <a:ln>
            <a:solidFill>
              <a:schemeClr val="accent1">
                <a:lumMod val="40000"/>
                <a:lumOff val="60000"/>
              </a:schemeClr>
            </a:solidFill>
          </a:ln>
        </p:spPr>
        <p:txBody>
          <a:bodyPr>
            <a:norm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	The "Manufacture vs Rejected Qty" KPI highlights the relationship between the total production output and the amount of rejected items, offering critical insights into production efficiency and quality control. A high rejection rate compared to the manufactured quantity often indicates underlying inefficiencies such as process flaws, equipment issues, or skill gaps among employees.</a:t>
            </a:r>
          </a:p>
          <a:p>
            <a:pPr marL="0" indent="0" algn="just">
              <a:lnSpc>
                <a:spcPct val="150000"/>
              </a:lnSpc>
              <a:buNone/>
            </a:pPr>
            <a:r>
              <a:rPr lang="en-IN" sz="1800" dirty="0">
                <a:effectLst/>
                <a:latin typeface="Times New Roman" panose="02020603050405020304" pitchFamily="18" charset="0"/>
                <a:ea typeface="Calibri" panose="020F0502020204030204" pitchFamily="34" charset="0"/>
              </a:rPr>
              <a:t>	Highlight any machines with high rejection rates. This can indicate where maintenance, recalibration, or replacement may be needed. Machines with consistently low rejections could be benchmarked for best practices.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2343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DCAD2-70CF-C727-C1C4-56E0FE021AE0}"/>
              </a:ext>
            </a:extLst>
          </p:cNvPr>
          <p:cNvSpPr>
            <a:spLocks noGrp="1"/>
          </p:cNvSpPr>
          <p:nvPr>
            <p:ph type="title"/>
          </p:nvPr>
        </p:nvSpPr>
        <p:spPr>
          <a:xfrm>
            <a:off x="693812" y="381000"/>
            <a:ext cx="10729191" cy="671736"/>
          </a:xfrm>
          <a:ln>
            <a:noFill/>
          </a:ln>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DEPT WISE MANUFACTURE VS REJECTED</a:t>
            </a:r>
          </a:p>
        </p:txBody>
      </p:sp>
      <p:sp>
        <p:nvSpPr>
          <p:cNvPr id="3" name="Content Placeholder 2">
            <a:extLst>
              <a:ext uri="{FF2B5EF4-FFF2-40B4-BE49-F238E27FC236}">
                <a16:creationId xmlns:a16="http://schemas.microsoft.com/office/drawing/2014/main" id="{ECC3AF59-01CA-EB5C-C0EE-383EA4D7024A}"/>
              </a:ext>
            </a:extLst>
          </p:cNvPr>
          <p:cNvSpPr>
            <a:spLocks noGrp="1"/>
          </p:cNvSpPr>
          <p:nvPr>
            <p:ph idx="1"/>
          </p:nvPr>
        </p:nvSpPr>
        <p:spPr>
          <a:xfrm>
            <a:off x="693813" y="1904999"/>
            <a:ext cx="10729190" cy="3972273"/>
          </a:xfrm>
          <a:ln>
            <a:solidFill>
              <a:schemeClr val="accent1">
                <a:lumMod val="40000"/>
                <a:lumOff val="60000"/>
              </a:schemeClr>
            </a:solidFill>
          </a:ln>
        </p:spPr>
        <p:txBody>
          <a:bodyPr/>
          <a:lstStyle/>
          <a:p>
            <a:pPr marL="0" indent="0">
              <a:lnSpc>
                <a:spcPct val="150000"/>
              </a:lnSpc>
              <a:buNone/>
            </a:pPr>
            <a:r>
              <a:rPr lang="en-US" sz="2000" dirty="0">
                <a:latin typeface="Times New Roman" panose="02020603050405020304" pitchFamily="18" charset="0"/>
                <a:cs typeface="Times New Roman" panose="02020603050405020304" pitchFamily="18" charset="0"/>
              </a:rPr>
              <a:t>	The "Department Wise Manufacture Vs Rejected Qty" KPI provides a detailed view of how various departments contribute to overall production and the associated rejections. It helps identify disparities in performance and quality across departments, offering a pathway for targeted improvement</a:t>
            </a:r>
            <a:r>
              <a:rPr lang="en-US" dirty="0"/>
              <a:t>.</a:t>
            </a:r>
          </a:p>
          <a:p>
            <a:pPr marL="0" indent="0">
              <a:lnSpc>
                <a:spcPct val="150000"/>
              </a:lnSpc>
              <a:buNone/>
            </a:pPr>
            <a:r>
              <a:rPr lang="en-US" sz="2000" dirty="0">
                <a:latin typeface="Times New Roman" panose="02020603050405020304" pitchFamily="18" charset="0"/>
                <a:cs typeface="Times New Roman" panose="02020603050405020304" pitchFamily="18" charset="0"/>
              </a:rPr>
              <a:t>	Consistently high rejection rates in certain departments could also point to misaligned workloads, inadequate training, or recurring issues with specific raw materials or processes</a:t>
            </a:r>
            <a:r>
              <a:rPr lang="en-US" dirty="0"/>
              <a:t>.</a:t>
            </a:r>
            <a:endParaRPr lang="en-IN" dirty="0"/>
          </a:p>
        </p:txBody>
      </p:sp>
    </p:spTree>
    <p:extLst>
      <p:ext uri="{BB962C8B-B14F-4D97-AF65-F5344CB8AC3E}">
        <p14:creationId xmlns:p14="http://schemas.microsoft.com/office/powerpoint/2010/main" val="2353487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47040-4C48-E902-DF88-1A57C0EDB035}"/>
              </a:ext>
            </a:extLst>
          </p:cNvPr>
          <p:cNvSpPr>
            <a:spLocks noGrp="1"/>
          </p:cNvSpPr>
          <p:nvPr>
            <p:ph type="title"/>
          </p:nvPr>
        </p:nvSpPr>
        <p:spPr>
          <a:xfrm>
            <a:off x="405781" y="260648"/>
            <a:ext cx="11233247" cy="720080"/>
          </a:xfrm>
          <a:ln>
            <a:noFill/>
          </a:ln>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CONCLUSION</a:t>
            </a:r>
          </a:p>
        </p:txBody>
      </p:sp>
      <p:sp>
        <p:nvSpPr>
          <p:cNvPr id="4" name="Content Placeholder 3">
            <a:extLst>
              <a:ext uri="{FF2B5EF4-FFF2-40B4-BE49-F238E27FC236}">
                <a16:creationId xmlns:a16="http://schemas.microsoft.com/office/drawing/2014/main" id="{7A7B8A4A-1D38-1741-D20C-22E9D418CB27}"/>
              </a:ext>
            </a:extLst>
          </p:cNvPr>
          <p:cNvSpPr>
            <a:spLocks noGrp="1"/>
          </p:cNvSpPr>
          <p:nvPr>
            <p:ph idx="1"/>
          </p:nvPr>
        </p:nvSpPr>
        <p:spPr>
          <a:xfrm>
            <a:off x="250098" y="1196752"/>
            <a:ext cx="6348370" cy="5040560"/>
          </a:xfrm>
          <a:ln>
            <a:solidFill>
              <a:schemeClr val="accent1">
                <a:lumMod val="60000"/>
                <a:lumOff val="40000"/>
              </a:schemeClr>
            </a:solidFill>
          </a:ln>
        </p:spPr>
        <p:txBody>
          <a:bodyPr>
            <a:normAutofit fontScale="92500"/>
          </a:bodyPr>
          <a:lstStyle/>
          <a:p>
            <a:pPr marL="0" indent="0" algn="just">
              <a:lnSpc>
                <a:spcPct val="110000"/>
              </a:lnSpc>
              <a:buNone/>
            </a:pPr>
            <a:r>
              <a:rPr lang="en-US" dirty="0">
                <a:latin typeface="Times New Roman" panose="02020603050405020304" pitchFamily="18" charset="0"/>
                <a:cs typeface="Times New Roman" panose="02020603050405020304" pitchFamily="18" charset="0"/>
              </a:rPr>
              <a:t>The dataset is a comprehensive record of production and operational metrics, comprising 10,679 entries across 68 attributes. It captures details on buyers, production schedules, machine usage, and financial performance, providing insights into manufacturing efficiency and output. While the dataset is rich in information, it contains missing values in key fields like customer details and machine codes, which may require cleaning for analysis. Numerical columns exhibit significant variability, suggesting diverse production scales and financial outcomes. Overall, the dataset is well-suited for performance evaluation, trend analysis, and identifying operational bottlenecks.</a:t>
            </a:r>
            <a:endParaRPr lang="en-IN" dirty="0">
              <a:latin typeface="Times New Roman" panose="02020603050405020304" pitchFamily="18" charset="0"/>
              <a:cs typeface="Times New Roman" panose="02020603050405020304" pitchFamily="18" charset="0"/>
            </a:endParaRPr>
          </a:p>
        </p:txBody>
      </p:sp>
      <p:pic>
        <p:nvPicPr>
          <p:cNvPr id="5" name="Picture 2" descr="Driving Manufacturing Success: Harnessing the Power of Value ...">
            <a:extLst>
              <a:ext uri="{FF2B5EF4-FFF2-40B4-BE49-F238E27FC236}">
                <a16:creationId xmlns:a16="http://schemas.microsoft.com/office/drawing/2014/main" id="{C8BC2135-21E8-E59B-DC72-42110CAF93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6500" y="1196752"/>
            <a:ext cx="5302325" cy="5040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9945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Manufacturing Capacity Analysis ...">
            <a:extLst>
              <a:ext uri="{FF2B5EF4-FFF2-40B4-BE49-F238E27FC236}">
                <a16:creationId xmlns:a16="http://schemas.microsoft.com/office/drawing/2014/main" id="{23D41506-1D09-B824-A3C7-C2B2C82A921F}"/>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a:stretch>
            <a:fillRect/>
          </a:stretch>
        </p:blipFill>
        <p:spPr bwMode="auto">
          <a:xfrm>
            <a:off x="1" y="0"/>
            <a:ext cx="12188824"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00D14AD-587B-17D7-651D-18A61ADA7538}"/>
              </a:ext>
            </a:extLst>
          </p:cNvPr>
          <p:cNvSpPr txBox="1"/>
          <p:nvPr/>
        </p:nvSpPr>
        <p:spPr>
          <a:xfrm>
            <a:off x="477788" y="2132857"/>
            <a:ext cx="7560840" cy="1323439"/>
          </a:xfrm>
          <a:prstGeom prst="rect">
            <a:avLst/>
          </a:prstGeom>
          <a:noFill/>
        </p:spPr>
        <p:txBody>
          <a:bodyPr wrap="square" rtlCol="0">
            <a:spAutoFit/>
          </a:bodyPr>
          <a:lstStyle/>
          <a:p>
            <a:r>
              <a:rPr lang="en-IN" sz="8000" b="1" dirty="0">
                <a:solidFill>
                  <a:schemeClr val="accent3">
                    <a:lumMod val="60000"/>
                    <a:lumOff val="40000"/>
                  </a:schemeClr>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129551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29,919 Manufacturing Analysis Images, Stock Photos, and ...">
            <a:extLst>
              <a:ext uri="{FF2B5EF4-FFF2-40B4-BE49-F238E27FC236}">
                <a16:creationId xmlns:a16="http://schemas.microsoft.com/office/drawing/2014/main" id="{BFAF171F-D723-E44F-21AA-7605B623CD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0476" y="1196752"/>
            <a:ext cx="5518348" cy="4613058"/>
          </a:xfrm>
          <a:prstGeom prst="rect">
            <a:avLst/>
          </a:prstGeom>
          <a:noFill/>
          <a:ln>
            <a:solidFill>
              <a:schemeClr val="bg2">
                <a:lumMod val="50000"/>
                <a:lumOff val="50000"/>
              </a:schemeClr>
            </a:solidFill>
          </a:ln>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E3514EE-47C4-BDE9-D174-8644844C01D0}"/>
              </a:ext>
            </a:extLst>
          </p:cNvPr>
          <p:cNvSpPr txBox="1"/>
          <p:nvPr/>
        </p:nvSpPr>
        <p:spPr>
          <a:xfrm>
            <a:off x="333772" y="116632"/>
            <a:ext cx="11305256" cy="646331"/>
          </a:xfrm>
          <a:prstGeom prst="rect">
            <a:avLst/>
          </a:prstGeom>
          <a:noFill/>
          <a:ln>
            <a:noFill/>
          </a:ln>
        </p:spPr>
        <p:txBody>
          <a:bodyPr wrap="square" rtlCol="0">
            <a:spAutoFit/>
          </a:bodyPr>
          <a:lstStyle/>
          <a:p>
            <a:pPr algn="ctr"/>
            <a:r>
              <a:rPr lang="en-IN" sz="3600" b="1" dirty="0">
                <a:solidFill>
                  <a:schemeClr val="accent3">
                    <a:lumMod val="60000"/>
                    <a:lumOff val="40000"/>
                  </a:schemeClr>
                </a:solidFill>
                <a:latin typeface="Times New Roman" panose="02020603050405020304" pitchFamily="18" charset="0"/>
                <a:cs typeface="Times New Roman" panose="02020603050405020304" pitchFamily="18" charset="0"/>
              </a:rPr>
              <a:t>ABOUT THE PROJECT</a:t>
            </a:r>
          </a:p>
        </p:txBody>
      </p:sp>
      <p:sp>
        <p:nvSpPr>
          <p:cNvPr id="19" name="TextBox 18">
            <a:extLst>
              <a:ext uri="{FF2B5EF4-FFF2-40B4-BE49-F238E27FC236}">
                <a16:creationId xmlns:a16="http://schemas.microsoft.com/office/drawing/2014/main" id="{807A27A8-B717-DF99-CD53-8CC0AB5DE16A}"/>
              </a:ext>
            </a:extLst>
          </p:cNvPr>
          <p:cNvSpPr txBox="1"/>
          <p:nvPr/>
        </p:nvSpPr>
        <p:spPr>
          <a:xfrm>
            <a:off x="405780" y="1196752"/>
            <a:ext cx="5760640" cy="4613058"/>
          </a:xfrm>
          <a:prstGeom prst="rect">
            <a:avLst/>
          </a:prstGeom>
          <a:noFill/>
          <a:ln>
            <a:solidFill>
              <a:schemeClr val="tx2">
                <a:lumMod val="50000"/>
              </a:schemeClr>
            </a:solidFill>
          </a:ln>
        </p:spPr>
        <p:txBody>
          <a:bodyPr wrap="square" rtlCol="0">
            <a:spAutoFit/>
          </a:bodyPr>
          <a:lstStyle/>
          <a:p>
            <a:pPr algn="just">
              <a:lnSpc>
                <a:spcPct val="150000"/>
              </a:lnSpc>
            </a:pPr>
            <a:r>
              <a:rPr lang="en-US" dirty="0"/>
              <a:t>	</a:t>
            </a:r>
            <a:r>
              <a:rPr lang="en-US" dirty="0">
                <a:latin typeface="Times New Roman" panose="02020603050405020304" pitchFamily="18" charset="0"/>
                <a:cs typeface="Times New Roman" panose="02020603050405020304" pitchFamily="18" charset="0"/>
              </a:rPr>
              <a:t>Manufacturing projects are initiatives aimed at creating or improving systems, processes, and facilities to produce goods efficiently and effectively. These projects typically involve the integration of advanced technologies, resource planning, and quality management to achieve specific goals such as cost reduction, productivity enhancement, or product innovation.</a:t>
            </a:r>
          </a:p>
          <a:p>
            <a:pPr algn="just">
              <a:lnSpc>
                <a:spcPct val="150000"/>
              </a:lnSpc>
            </a:pPr>
            <a:r>
              <a:rPr lang="en-US" dirty="0">
                <a:latin typeface="Times New Roman" panose="02020603050405020304" pitchFamily="18" charset="0"/>
                <a:cs typeface="Times New Roman" panose="02020603050405020304" pitchFamily="18" charset="0"/>
              </a:rPr>
              <a:t>	In a manufacturing project, the focus is on designing and implementing solutions that ensure smooth production processes while meeting industry standards and customer expectations.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238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1136D-13F4-96FD-8E70-E4710B10F5AE}"/>
              </a:ext>
            </a:extLst>
          </p:cNvPr>
          <p:cNvSpPr>
            <a:spLocks noGrp="1"/>
          </p:cNvSpPr>
          <p:nvPr>
            <p:ph type="title"/>
          </p:nvPr>
        </p:nvSpPr>
        <p:spPr>
          <a:xfrm>
            <a:off x="621804" y="381000"/>
            <a:ext cx="10873207" cy="887760"/>
          </a:xfrm>
          <a:ln>
            <a:noFill/>
          </a:ln>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KEY CHALLANGES</a:t>
            </a:r>
          </a:p>
        </p:txBody>
      </p:sp>
      <p:sp>
        <p:nvSpPr>
          <p:cNvPr id="3" name="Content Placeholder 2">
            <a:extLst>
              <a:ext uri="{FF2B5EF4-FFF2-40B4-BE49-F238E27FC236}">
                <a16:creationId xmlns:a16="http://schemas.microsoft.com/office/drawing/2014/main" id="{D85D3663-CB9F-E06D-7B99-C817D9AF6227}"/>
              </a:ext>
            </a:extLst>
          </p:cNvPr>
          <p:cNvSpPr>
            <a:spLocks noGrp="1"/>
          </p:cNvSpPr>
          <p:nvPr>
            <p:ph idx="1"/>
          </p:nvPr>
        </p:nvSpPr>
        <p:spPr>
          <a:xfrm>
            <a:off x="477787" y="1700808"/>
            <a:ext cx="5472609" cy="4392488"/>
          </a:xfrm>
          <a:ln>
            <a:solidFill>
              <a:schemeClr val="accent1">
                <a:lumMod val="60000"/>
                <a:lumOff val="40000"/>
              </a:schemeClr>
            </a:solidFill>
          </a:ln>
        </p:spPr>
        <p:txBody>
          <a:bodyPr>
            <a:normAutofit/>
          </a:bodyPr>
          <a:lstStyle/>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Data Quality and Completeness</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Employee and Machine Performance</a:t>
            </a:r>
          </a:p>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Department-Level Inefficiencies</a:t>
            </a:r>
          </a:p>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Operational Inefficiencies</a:t>
            </a:r>
          </a:p>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Scalability and Wastage</a:t>
            </a:r>
          </a:p>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Data Integration and Granularity</a:t>
            </a:r>
          </a:p>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Visualization and Insights</a:t>
            </a:r>
          </a:p>
          <a:p>
            <a:pP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Process and Quality Control</a:t>
            </a:r>
          </a:p>
        </p:txBody>
      </p:sp>
      <p:pic>
        <p:nvPicPr>
          <p:cNvPr id="2050" name="Picture 2" descr="Manufacturing process analysis: Steps ...">
            <a:extLst>
              <a:ext uri="{FF2B5EF4-FFF2-40B4-BE49-F238E27FC236}">
                <a16:creationId xmlns:a16="http://schemas.microsoft.com/office/drawing/2014/main" id="{A730B4EE-1728-0CC8-F73D-CBAEDD4EF6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8430" y="1718712"/>
            <a:ext cx="5832647" cy="4392488"/>
          </a:xfrm>
          <a:prstGeom prst="rect">
            <a:avLst/>
          </a:prstGeom>
          <a:noFill/>
          <a:ln>
            <a:solidFill>
              <a:schemeClr val="bg2">
                <a:lumMod val="50000"/>
                <a:lumOff val="5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7486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CE1B3-279E-96E0-9502-200A6556A8BF}"/>
              </a:ext>
            </a:extLst>
          </p:cNvPr>
          <p:cNvSpPr>
            <a:spLocks noGrp="1"/>
          </p:cNvSpPr>
          <p:nvPr>
            <p:ph type="title"/>
          </p:nvPr>
        </p:nvSpPr>
        <p:spPr>
          <a:xfrm>
            <a:off x="333772" y="116632"/>
            <a:ext cx="11521279" cy="720080"/>
          </a:xfrm>
        </p:spPr>
        <p:txBody>
          <a:bodyPr>
            <a:normAutofit/>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EXCEL DASHBOARD</a:t>
            </a:r>
          </a:p>
        </p:txBody>
      </p:sp>
      <p:graphicFrame>
        <p:nvGraphicFramePr>
          <p:cNvPr id="4" name="Content Placeholder 3">
            <a:extLst>
              <a:ext uri="{FF2B5EF4-FFF2-40B4-BE49-F238E27FC236}">
                <a16:creationId xmlns:a16="http://schemas.microsoft.com/office/drawing/2014/main" id="{43C4ECB3-D28A-F259-3BD3-449E7E1D9757}"/>
              </a:ext>
            </a:extLst>
          </p:cNvPr>
          <p:cNvGraphicFramePr>
            <a:graphicFrameLocks noGrp="1" noChangeAspect="1"/>
          </p:cNvGraphicFramePr>
          <p:nvPr>
            <p:ph idx="1"/>
            <p:extLst>
              <p:ext uri="{D42A27DB-BD31-4B8C-83A1-F6EECF244321}">
                <p14:modId xmlns:p14="http://schemas.microsoft.com/office/powerpoint/2010/main" val="2821572578"/>
              </p:ext>
            </p:extLst>
          </p:nvPr>
        </p:nvGraphicFramePr>
        <p:xfrm>
          <a:off x="117748" y="980728"/>
          <a:ext cx="11809311" cy="5760640"/>
        </p:xfrm>
        <a:graphic>
          <a:graphicData uri="http://schemas.openxmlformats.org/presentationml/2006/ole">
            <mc:AlternateContent xmlns:mc="http://schemas.openxmlformats.org/markup-compatibility/2006">
              <mc:Choice xmlns:v="urn:schemas-microsoft-com:vml" Requires="v">
                <p:oleObj name="Worksheet" r:id="rId2" imgW="14027113" imgH="5715000" progId="Excel.Sheet.12">
                  <p:embed/>
                </p:oleObj>
              </mc:Choice>
              <mc:Fallback>
                <p:oleObj name="Worksheet" r:id="rId2" imgW="14027113" imgH="5715000" progId="Excel.Sheet.12">
                  <p:embed/>
                  <p:pic>
                    <p:nvPicPr>
                      <p:cNvPr id="0" name=""/>
                      <p:cNvPicPr/>
                      <p:nvPr/>
                    </p:nvPicPr>
                    <p:blipFill>
                      <a:blip r:embed="rId3"/>
                      <a:stretch>
                        <a:fillRect/>
                      </a:stretch>
                    </p:blipFill>
                    <p:spPr>
                      <a:xfrm>
                        <a:off x="117748" y="980728"/>
                        <a:ext cx="11809311" cy="5760640"/>
                      </a:xfrm>
                      <a:prstGeom prst="rect">
                        <a:avLst/>
                      </a:prstGeom>
                    </p:spPr>
                  </p:pic>
                </p:oleObj>
              </mc:Fallback>
            </mc:AlternateContent>
          </a:graphicData>
        </a:graphic>
      </p:graphicFrame>
    </p:spTree>
    <p:extLst>
      <p:ext uri="{BB962C8B-B14F-4D97-AF65-F5344CB8AC3E}">
        <p14:creationId xmlns:p14="http://schemas.microsoft.com/office/powerpoint/2010/main" val="172686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25F47-0216-88D0-1DD2-D3171FBFB022}"/>
              </a:ext>
            </a:extLst>
          </p:cNvPr>
          <p:cNvSpPr>
            <a:spLocks noGrp="1"/>
          </p:cNvSpPr>
          <p:nvPr>
            <p:ph type="title"/>
          </p:nvPr>
        </p:nvSpPr>
        <p:spPr>
          <a:xfrm>
            <a:off x="261764" y="260648"/>
            <a:ext cx="11521279" cy="720080"/>
          </a:xfrm>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POWER BI DASHBOARD</a:t>
            </a:r>
          </a:p>
        </p:txBody>
      </p:sp>
      <p:pic>
        <p:nvPicPr>
          <p:cNvPr id="5" name="Content Placeholder 4">
            <a:extLst>
              <a:ext uri="{FF2B5EF4-FFF2-40B4-BE49-F238E27FC236}">
                <a16:creationId xmlns:a16="http://schemas.microsoft.com/office/drawing/2014/main" id="{C6BD7B19-401F-A42F-E277-E55C3A7C3F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1764" y="1196752"/>
            <a:ext cx="11521279" cy="5400600"/>
          </a:xfrm>
        </p:spPr>
      </p:pic>
    </p:spTree>
    <p:extLst>
      <p:ext uri="{BB962C8B-B14F-4D97-AF65-F5344CB8AC3E}">
        <p14:creationId xmlns:p14="http://schemas.microsoft.com/office/powerpoint/2010/main" val="3550409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134A2-C873-7EDB-A5DA-C40A774987A4}"/>
              </a:ext>
            </a:extLst>
          </p:cNvPr>
          <p:cNvSpPr>
            <a:spLocks noGrp="1"/>
          </p:cNvSpPr>
          <p:nvPr>
            <p:ph type="title"/>
          </p:nvPr>
        </p:nvSpPr>
        <p:spPr>
          <a:xfrm>
            <a:off x="261764" y="260648"/>
            <a:ext cx="11737304" cy="792088"/>
          </a:xfrm>
          <a:ln>
            <a:noFill/>
          </a:ln>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TABLEAU DASHBOARD</a:t>
            </a:r>
          </a:p>
        </p:txBody>
      </p:sp>
      <p:pic>
        <p:nvPicPr>
          <p:cNvPr id="5" name="Content Placeholder 4">
            <a:extLst>
              <a:ext uri="{FF2B5EF4-FFF2-40B4-BE49-F238E27FC236}">
                <a16:creationId xmlns:a16="http://schemas.microsoft.com/office/drawing/2014/main" id="{AB5E9F57-68E6-1C55-EDC5-3AD80B0F82C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1764" y="1196752"/>
            <a:ext cx="11737304" cy="5472608"/>
          </a:xfrm>
        </p:spPr>
      </p:pic>
    </p:spTree>
    <p:extLst>
      <p:ext uri="{BB962C8B-B14F-4D97-AF65-F5344CB8AC3E}">
        <p14:creationId xmlns:p14="http://schemas.microsoft.com/office/powerpoint/2010/main" val="697145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52DB1-AB76-FA84-0C9B-D04E718AE19D}"/>
              </a:ext>
            </a:extLst>
          </p:cNvPr>
          <p:cNvSpPr>
            <a:spLocks noGrp="1"/>
          </p:cNvSpPr>
          <p:nvPr>
            <p:ph type="title"/>
          </p:nvPr>
        </p:nvSpPr>
        <p:spPr>
          <a:xfrm>
            <a:off x="189756" y="381000"/>
            <a:ext cx="11809311" cy="743744"/>
          </a:xfrm>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KEY METRICS</a:t>
            </a:r>
          </a:p>
        </p:txBody>
      </p:sp>
      <p:pic>
        <p:nvPicPr>
          <p:cNvPr id="5" name="Content Placeholder 4">
            <a:extLst>
              <a:ext uri="{FF2B5EF4-FFF2-40B4-BE49-F238E27FC236}">
                <a16:creationId xmlns:a16="http://schemas.microsoft.com/office/drawing/2014/main" id="{FBB77316-24E9-9789-EDF0-B67467B43E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3812" y="1628800"/>
            <a:ext cx="10513168" cy="4392487"/>
          </a:xfrm>
        </p:spPr>
      </p:pic>
    </p:spTree>
    <p:extLst>
      <p:ext uri="{BB962C8B-B14F-4D97-AF65-F5344CB8AC3E}">
        <p14:creationId xmlns:p14="http://schemas.microsoft.com/office/powerpoint/2010/main" val="1003885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45C54-90B5-CD0E-D075-F9F0683BC7C3}"/>
              </a:ext>
            </a:extLst>
          </p:cNvPr>
          <p:cNvSpPr>
            <a:spLocks noGrp="1"/>
          </p:cNvSpPr>
          <p:nvPr>
            <p:ph type="title"/>
          </p:nvPr>
        </p:nvSpPr>
        <p:spPr>
          <a:xfrm>
            <a:off x="477788" y="381000"/>
            <a:ext cx="11233247" cy="743744"/>
          </a:xfrm>
          <a:ln>
            <a:noFill/>
          </a:ln>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EMPLOYEE WISE REJECTED QTY</a:t>
            </a:r>
          </a:p>
        </p:txBody>
      </p:sp>
      <p:sp>
        <p:nvSpPr>
          <p:cNvPr id="3" name="Content Placeholder 2">
            <a:extLst>
              <a:ext uri="{FF2B5EF4-FFF2-40B4-BE49-F238E27FC236}">
                <a16:creationId xmlns:a16="http://schemas.microsoft.com/office/drawing/2014/main" id="{CE746B37-D079-D2C3-F824-A3C6BE28C0AC}"/>
              </a:ext>
            </a:extLst>
          </p:cNvPr>
          <p:cNvSpPr>
            <a:spLocks noGrp="1"/>
          </p:cNvSpPr>
          <p:nvPr>
            <p:ph idx="1"/>
          </p:nvPr>
        </p:nvSpPr>
        <p:spPr>
          <a:xfrm>
            <a:off x="477788" y="1988839"/>
            <a:ext cx="11233247" cy="3528393"/>
          </a:xfrm>
          <a:ln>
            <a:solidFill>
              <a:schemeClr val="bg2">
                <a:lumMod val="25000"/>
                <a:lumOff val="75000"/>
              </a:schemeClr>
            </a:solidFill>
          </a:ln>
        </p:spPr>
        <p:txBody>
          <a:bodyPr/>
          <a:lstStyle/>
          <a:p>
            <a:pPr marL="800100" lvl="1" indent="-342900" algn="just">
              <a:lnSpc>
                <a:spcPct val="150000"/>
              </a:lnSpc>
              <a:spcAft>
                <a:spcPts val="800"/>
              </a:spcAft>
              <a:buSzPts val="1000"/>
              <a:buFont typeface="Wingdings" panose="05000000000000000000" pitchFamily="2" charset="2"/>
              <a:buChar char="v"/>
              <a:tabLst>
                <a:tab pos="914400" algn="l"/>
              </a:tabLst>
            </a:pPr>
            <a:r>
              <a:rPr lang="en-IN" b="1" kern="100" dirty="0">
                <a:effectLst/>
                <a:latin typeface="Times New Roman" panose="02020603050405020304" pitchFamily="18" charset="0"/>
                <a:ea typeface="Calibri" panose="020F0502020204030204" pitchFamily="34" charset="0"/>
                <a:cs typeface="Times New Roman" panose="02020603050405020304" pitchFamily="18" charset="0"/>
              </a:rPr>
              <a:t>Analysis</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Describe the bar chart that breaks down the rejected measure by each employee, which can identify employees who might need more training or support.</a:t>
            </a:r>
          </a:p>
          <a:p>
            <a:pPr marL="800100" lvl="1" indent="-342900" algn="just">
              <a:lnSpc>
                <a:spcPct val="150000"/>
              </a:lnSpc>
              <a:spcAft>
                <a:spcPts val="800"/>
              </a:spcAft>
              <a:buSzPts val="1000"/>
              <a:buFont typeface="Wingdings" panose="05000000000000000000" pitchFamily="2" charset="2"/>
              <a:buChar char="v"/>
              <a:tabLst>
                <a:tab pos="914400" algn="l"/>
              </a:tabLst>
            </a:pPr>
            <a:r>
              <a:rPr lang="en-IN" b="1" kern="100" dirty="0">
                <a:effectLst/>
                <a:latin typeface="Times New Roman" panose="02020603050405020304" pitchFamily="18" charset="0"/>
                <a:ea typeface="Calibri" panose="020F0502020204030204" pitchFamily="34" charset="0"/>
                <a:cs typeface="Times New Roman" panose="02020603050405020304" pitchFamily="18" charset="0"/>
              </a:rPr>
              <a:t>Insight</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If certain employees have consistently high rejected measures, consider whether they may need additional guidance, training, or if they are handling more challenging tasks. Discuss potential corrective actions, such as specific skill development or pairing them with experienced employees.</a:t>
            </a:r>
          </a:p>
          <a:p>
            <a:pPr marL="0" indent="0">
              <a:buNone/>
            </a:pPr>
            <a:endParaRPr lang="en-IN" dirty="0"/>
          </a:p>
        </p:txBody>
      </p:sp>
    </p:spTree>
    <p:extLst>
      <p:ext uri="{BB962C8B-B14F-4D97-AF65-F5344CB8AC3E}">
        <p14:creationId xmlns:p14="http://schemas.microsoft.com/office/powerpoint/2010/main" val="4111696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A624F-EB95-54E6-D234-261A1716245F}"/>
              </a:ext>
            </a:extLst>
          </p:cNvPr>
          <p:cNvSpPr>
            <a:spLocks noGrp="1"/>
          </p:cNvSpPr>
          <p:nvPr>
            <p:ph type="title"/>
          </p:nvPr>
        </p:nvSpPr>
        <p:spPr>
          <a:xfrm>
            <a:off x="909837" y="381000"/>
            <a:ext cx="10441158" cy="671736"/>
          </a:xfrm>
          <a:ln>
            <a:noFill/>
          </a:ln>
        </p:spPr>
        <p:txBody>
          <a:bodyPr/>
          <a:lstStyle/>
          <a:p>
            <a:pPr algn="ct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MACHINE</a:t>
            </a:r>
            <a:r>
              <a:rPr lang="en-IN" b="1" dirty="0">
                <a:solidFill>
                  <a:schemeClr val="accent5"/>
                </a:solidFill>
                <a:latin typeface="Times New Roman" panose="02020603050405020304" pitchFamily="18" charset="0"/>
                <a:cs typeface="Times New Roman" panose="02020603050405020304" pitchFamily="18" charset="0"/>
              </a:rPr>
              <a:t> </a:t>
            </a:r>
            <a:r>
              <a:rPr lang="en-IN" b="1" dirty="0">
                <a:solidFill>
                  <a:schemeClr val="accent3">
                    <a:lumMod val="60000"/>
                    <a:lumOff val="40000"/>
                  </a:schemeClr>
                </a:solidFill>
                <a:latin typeface="Times New Roman" panose="02020603050405020304" pitchFamily="18" charset="0"/>
                <a:cs typeface="Times New Roman" panose="02020603050405020304" pitchFamily="18" charset="0"/>
              </a:rPr>
              <a:t>WISE REJECTED QTY</a:t>
            </a:r>
          </a:p>
        </p:txBody>
      </p:sp>
      <p:sp>
        <p:nvSpPr>
          <p:cNvPr id="3" name="Content Placeholder 2">
            <a:extLst>
              <a:ext uri="{FF2B5EF4-FFF2-40B4-BE49-F238E27FC236}">
                <a16:creationId xmlns:a16="http://schemas.microsoft.com/office/drawing/2014/main" id="{38897094-1EFC-4A10-8AB0-10340DA1289F}"/>
              </a:ext>
            </a:extLst>
          </p:cNvPr>
          <p:cNvSpPr>
            <a:spLocks noGrp="1"/>
          </p:cNvSpPr>
          <p:nvPr>
            <p:ph idx="1"/>
          </p:nvPr>
        </p:nvSpPr>
        <p:spPr>
          <a:xfrm>
            <a:off x="909836" y="1772815"/>
            <a:ext cx="10441159" cy="3600401"/>
          </a:xfrm>
          <a:ln>
            <a:solidFill>
              <a:schemeClr val="accent1">
                <a:lumMod val="75000"/>
              </a:schemeClr>
            </a:solidFill>
          </a:ln>
        </p:spPr>
        <p:txBody>
          <a:bodyPr/>
          <a:lstStyle/>
          <a:p>
            <a:pPr marL="800100" lvl="1" indent="-342900" algn="just">
              <a:lnSpc>
                <a:spcPct val="150000"/>
              </a:lnSpc>
              <a:spcAft>
                <a:spcPts val="800"/>
              </a:spcAft>
              <a:buSzPts val="1000"/>
              <a:buFont typeface="Wingdings" panose="05000000000000000000" pitchFamily="2" charset="2"/>
              <a:buChar char="v"/>
              <a:tabLst>
                <a:tab pos="914400" algn="l"/>
              </a:tabLst>
            </a:pPr>
            <a:r>
              <a:rPr lang="en-IN" b="1" kern="100" dirty="0">
                <a:effectLst/>
                <a:latin typeface="Times New Roman" panose="02020603050405020304" pitchFamily="18" charset="0"/>
                <a:ea typeface="Calibri" panose="020F0502020204030204" pitchFamily="34" charset="0"/>
                <a:cs typeface="Times New Roman" panose="02020603050405020304" pitchFamily="18" charset="0"/>
              </a:rPr>
              <a:t>Analysis</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Explain this bar chart that shows rejected quantities by machine or employee. Identify machines or employees with higher rejections, as this may indicate maintenance issues or areas where the process may not be optimized.</a:t>
            </a:r>
          </a:p>
          <a:p>
            <a:pPr marL="800100" lvl="1" indent="-342900" algn="just">
              <a:lnSpc>
                <a:spcPct val="150000"/>
              </a:lnSpc>
              <a:spcAft>
                <a:spcPts val="800"/>
              </a:spcAft>
              <a:buSzPts val="1000"/>
              <a:buFont typeface="Wingdings" panose="05000000000000000000" pitchFamily="2" charset="2"/>
              <a:buChar char="v"/>
              <a:tabLst>
                <a:tab pos="914400" algn="l"/>
              </a:tabLst>
            </a:pPr>
            <a:r>
              <a:rPr lang="en-IN" b="1" kern="100" dirty="0">
                <a:effectLst/>
                <a:latin typeface="Times New Roman" panose="02020603050405020304" pitchFamily="18" charset="0"/>
                <a:ea typeface="Calibri" panose="020F0502020204030204" pitchFamily="34" charset="0"/>
                <a:cs typeface="Times New Roman" panose="02020603050405020304" pitchFamily="18" charset="0"/>
              </a:rPr>
              <a:t>Optimization Opportunities</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Machines with high rejection rates might need servicing or recalibration. If certain employees consistently reject high volumes, they may need targeted quality training or support.</a:t>
            </a:r>
          </a:p>
          <a:p>
            <a:pPr marL="0" indent="0">
              <a:buNone/>
            </a:pPr>
            <a:endParaRPr lang="en-IN" dirty="0"/>
          </a:p>
        </p:txBody>
      </p:sp>
    </p:spTree>
    <p:extLst>
      <p:ext uri="{BB962C8B-B14F-4D97-AF65-F5344CB8AC3E}">
        <p14:creationId xmlns:p14="http://schemas.microsoft.com/office/powerpoint/2010/main" val="1485358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156</TotalTime>
  <Words>688</Words>
  <Application>Microsoft Office PowerPoint</Application>
  <PresentationFormat>Custom</PresentationFormat>
  <Paragraphs>41</Paragraphs>
  <Slides>14</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20" baseType="lpstr">
      <vt:lpstr>Arial</vt:lpstr>
      <vt:lpstr>Corbel</vt:lpstr>
      <vt:lpstr>Times New Roman</vt:lpstr>
      <vt:lpstr>Wingdings</vt:lpstr>
      <vt:lpstr>Digital Blue Tunnel 16x9</vt:lpstr>
      <vt:lpstr>Worksheet</vt:lpstr>
      <vt:lpstr>PowerPoint Presentation</vt:lpstr>
      <vt:lpstr>PowerPoint Presentation</vt:lpstr>
      <vt:lpstr>KEY CHALLANGES</vt:lpstr>
      <vt:lpstr>EXCEL DASHBOARD</vt:lpstr>
      <vt:lpstr>POWER BI DASHBOARD</vt:lpstr>
      <vt:lpstr>TABLEAU DASHBOARD</vt:lpstr>
      <vt:lpstr>KEY METRICS</vt:lpstr>
      <vt:lpstr>EMPLOYEE WISE REJECTED QTY</vt:lpstr>
      <vt:lpstr>MACHINE WISE REJECTED QTY</vt:lpstr>
      <vt:lpstr>PRODUCTION COMPARISION TREND</vt:lpstr>
      <vt:lpstr>MANUFACTURE QTY VS REJECTED QTY</vt:lpstr>
      <vt:lpstr>DEPT WISE MANUFACTURE VS REJECTED</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Gowthami Yepuri</dc:creator>
  <cp:lastModifiedBy>918247566263</cp:lastModifiedBy>
  <cp:revision>1</cp:revision>
  <dcterms:created xsi:type="dcterms:W3CDTF">2024-11-25T08:50:55Z</dcterms:created>
  <dcterms:modified xsi:type="dcterms:W3CDTF">2024-11-25T11:32:47Z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